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65" r:id="rId3"/>
    <p:sldId id="267" r:id="rId4"/>
    <p:sldId id="268" r:id="rId5"/>
    <p:sldId id="269" r:id="rId6"/>
    <p:sldId id="270" r:id="rId7"/>
    <p:sldId id="271" r:id="rId8"/>
    <p:sldId id="266" r:id="rId9"/>
    <p:sldId id="293" r:id="rId10"/>
    <p:sldId id="294" r:id="rId11"/>
    <p:sldId id="295" r:id="rId12"/>
    <p:sldId id="297" r:id="rId13"/>
    <p:sldId id="298" r:id="rId14"/>
    <p:sldId id="300" r:id="rId15"/>
    <p:sldId id="257" r:id="rId16"/>
    <p:sldId id="263" r:id="rId17"/>
    <p:sldId id="299" r:id="rId18"/>
  </p:sldIdLst>
  <p:sldSz cx="9144000" cy="6858000" type="screen4x3"/>
  <p:notesSz cx="6858000" cy="9144000"/>
  <p:defaultTextStyle>
    <a:defPPr>
      <a:defRPr lang="es-V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5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VE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9AFE52-3F53-4765-8694-450AC6D19B2A}" type="datetimeFigureOut">
              <a:rPr lang="es-VE" smtClean="0"/>
              <a:pPr/>
              <a:t>15/10/2011</a:t>
            </a:fld>
            <a:endParaRPr lang="es-VE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VE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2E6927-9DFC-4D02-AA1E-2F256233D1A4}" type="slidenum">
              <a:rPr lang="es-VE" smtClean="0"/>
              <a:pPr/>
              <a:t>‹Nº›</a:t>
            </a:fld>
            <a:endParaRPr lang="es-V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4D7DAB-A4C5-4D44-9559-9CE3C4099556}" type="slidenum">
              <a:rPr lang="es-ES" smtClean="0"/>
              <a:pPr/>
              <a:t>9</a:t>
            </a:fld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4D7DAB-A4C5-4D44-9559-9CE3C4099556}" type="slidenum">
              <a:rPr lang="es-ES" smtClean="0"/>
              <a:pPr/>
              <a:t>10</a:t>
            </a:fld>
            <a:endParaRPr lang="es-E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4D7DAB-A4C5-4D44-9559-9CE3C4099556}" type="slidenum">
              <a:rPr lang="es-ES" smtClean="0"/>
              <a:pPr/>
              <a:t>11</a:t>
            </a:fld>
            <a:endParaRPr lang="es-E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4D7DAB-A4C5-4D44-9559-9CE3C4099556}" type="slidenum">
              <a:rPr lang="es-ES" smtClean="0"/>
              <a:pPr/>
              <a:t>12</a:t>
            </a:fld>
            <a:endParaRPr lang="es-E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4D7DAB-A4C5-4D44-9559-9CE3C4099556}" type="slidenum">
              <a:rPr lang="es-ES" smtClean="0"/>
              <a:pPr/>
              <a:t>13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1E247-792E-4C8A-89F5-6F96BEE84A2F}" type="datetimeFigureOut">
              <a:rPr lang="es-VE" smtClean="0"/>
              <a:pPr/>
              <a:t>15/10/2011</a:t>
            </a:fld>
            <a:endParaRPr lang="es-VE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5AC8-A9CD-4619-AA8C-3FFCE446173F}" type="slidenum">
              <a:rPr lang="es-VE" smtClean="0"/>
              <a:pPr/>
              <a:t>‹Nº›</a:t>
            </a:fld>
            <a:endParaRPr lang="es-VE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1E247-792E-4C8A-89F5-6F96BEE84A2F}" type="datetimeFigureOut">
              <a:rPr lang="es-VE" smtClean="0"/>
              <a:pPr/>
              <a:t>15/10/2011</a:t>
            </a:fld>
            <a:endParaRPr lang="es-VE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5AC8-A9CD-4619-AA8C-3FFCE446173F}" type="slidenum">
              <a:rPr lang="es-VE" smtClean="0"/>
              <a:pPr/>
              <a:t>‹Nº›</a:t>
            </a:fld>
            <a:endParaRPr lang="es-VE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1E247-792E-4C8A-89F5-6F96BEE84A2F}" type="datetimeFigureOut">
              <a:rPr lang="es-VE" smtClean="0"/>
              <a:pPr/>
              <a:t>15/10/2011</a:t>
            </a:fld>
            <a:endParaRPr lang="es-VE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5AC8-A9CD-4619-AA8C-3FFCE446173F}" type="slidenum">
              <a:rPr lang="es-VE" smtClean="0"/>
              <a:pPr/>
              <a:t>‹Nº›</a:t>
            </a:fld>
            <a:endParaRPr lang="es-V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1E247-792E-4C8A-89F5-6F96BEE84A2F}" type="datetimeFigureOut">
              <a:rPr lang="es-VE" smtClean="0"/>
              <a:pPr/>
              <a:t>15/10/2011</a:t>
            </a:fld>
            <a:endParaRPr lang="es-VE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5AC8-A9CD-4619-AA8C-3FFCE446173F}" type="slidenum">
              <a:rPr lang="es-VE" smtClean="0"/>
              <a:pPr/>
              <a:t>‹Nº›</a:t>
            </a:fld>
            <a:endParaRPr lang="es-V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1E247-792E-4C8A-89F5-6F96BEE84A2F}" type="datetimeFigureOut">
              <a:rPr lang="es-VE" smtClean="0"/>
              <a:pPr/>
              <a:t>15/10/2011</a:t>
            </a:fld>
            <a:endParaRPr lang="es-VE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5AC8-A9CD-4619-AA8C-3FFCE446173F}" type="slidenum">
              <a:rPr lang="es-VE" smtClean="0"/>
              <a:pPr/>
              <a:t>‹Nº›</a:t>
            </a:fld>
            <a:endParaRPr lang="es-V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1E247-792E-4C8A-89F5-6F96BEE84A2F}" type="datetimeFigureOut">
              <a:rPr lang="es-VE" smtClean="0"/>
              <a:pPr/>
              <a:t>15/10/2011</a:t>
            </a:fld>
            <a:endParaRPr lang="es-VE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5AC8-A9CD-4619-AA8C-3FFCE446173F}" type="slidenum">
              <a:rPr lang="es-VE" smtClean="0"/>
              <a:pPr/>
              <a:t>‹Nº›</a:t>
            </a:fld>
            <a:endParaRPr lang="es-VE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1E247-792E-4C8A-89F5-6F96BEE84A2F}" type="datetimeFigureOut">
              <a:rPr lang="es-VE" smtClean="0"/>
              <a:pPr/>
              <a:t>15/10/2011</a:t>
            </a:fld>
            <a:endParaRPr lang="es-VE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5AC8-A9CD-4619-AA8C-3FFCE446173F}" type="slidenum">
              <a:rPr lang="es-VE" smtClean="0"/>
              <a:pPr/>
              <a:t>‹Nº›</a:t>
            </a:fld>
            <a:endParaRPr lang="es-VE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1E247-792E-4C8A-89F5-6F96BEE84A2F}" type="datetimeFigureOut">
              <a:rPr lang="es-VE" smtClean="0"/>
              <a:pPr/>
              <a:t>15/10/2011</a:t>
            </a:fld>
            <a:endParaRPr lang="es-VE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5AC8-A9CD-4619-AA8C-3FFCE446173F}" type="slidenum">
              <a:rPr lang="es-VE" smtClean="0"/>
              <a:pPr/>
              <a:t>‹Nº›</a:t>
            </a:fld>
            <a:endParaRPr lang="es-VE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1E247-792E-4C8A-89F5-6F96BEE84A2F}" type="datetimeFigureOut">
              <a:rPr lang="es-VE" smtClean="0"/>
              <a:pPr/>
              <a:t>15/10/2011</a:t>
            </a:fld>
            <a:endParaRPr lang="es-VE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5AC8-A9CD-4619-AA8C-3FFCE446173F}" type="slidenum">
              <a:rPr lang="es-VE" smtClean="0"/>
              <a:pPr/>
              <a:t>‹Nº›</a:t>
            </a:fld>
            <a:endParaRPr lang="es-VE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1E247-792E-4C8A-89F5-6F96BEE84A2F}" type="datetimeFigureOut">
              <a:rPr lang="es-VE" smtClean="0"/>
              <a:pPr/>
              <a:t>15/10/2011</a:t>
            </a:fld>
            <a:endParaRPr lang="es-VE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5AC8-A9CD-4619-AA8C-3FFCE446173F}" type="slidenum">
              <a:rPr lang="es-VE" smtClean="0"/>
              <a:pPr/>
              <a:t>‹Nº›</a:t>
            </a:fld>
            <a:endParaRPr lang="es-VE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VE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1E247-792E-4C8A-89F5-6F96BEE84A2F}" type="datetimeFigureOut">
              <a:rPr lang="es-VE" smtClean="0"/>
              <a:pPr/>
              <a:t>15/10/2011</a:t>
            </a:fld>
            <a:endParaRPr lang="es-VE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5AC8-A9CD-4619-AA8C-3FFCE446173F}" type="slidenum">
              <a:rPr lang="es-VE" smtClean="0"/>
              <a:pPr/>
              <a:t>‹Nº›</a:t>
            </a:fld>
            <a:endParaRPr lang="es-VE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D1E247-792E-4C8A-89F5-6F96BEE84A2F}" type="datetimeFigureOut">
              <a:rPr lang="es-VE" smtClean="0"/>
              <a:pPr/>
              <a:t>15/10/2011</a:t>
            </a:fld>
            <a:endParaRPr lang="es-VE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VE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285AC8-A9CD-4619-AA8C-3FFCE446173F}" type="slidenum">
              <a:rPr lang="es-VE" smtClean="0"/>
              <a:pPr/>
              <a:t>‹Nº›</a:t>
            </a:fld>
            <a:endParaRPr lang="es-V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V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gif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gif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gif"/><Relationship Id="rId4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2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VE" dirty="0" smtClean="0"/>
              <a:t>PROGRAMA VISIÓN UN MILLÓN</a:t>
            </a:r>
            <a:endParaRPr lang="es-VE" dirty="0"/>
          </a:p>
        </p:txBody>
      </p:sp>
      <p:pic>
        <p:nvPicPr>
          <p:cNvPr id="1026" name="Picture 2" descr="D:\DEPARTAMENTO DE EVANGELISMO AVCS\Visión un Millón\logo mano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0430" y="4357694"/>
            <a:ext cx="1857388" cy="1812546"/>
          </a:xfrm>
          <a:prstGeom prst="rect">
            <a:avLst/>
          </a:prstGeom>
          <a:noFill/>
        </p:spPr>
      </p:pic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V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Documents and Settings\Usuario\Mis documentos\DEPARTAMENTO DE EVANGELISMO AVCS\Visión un Millón\logo mano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496" y="5548524"/>
            <a:ext cx="1296144" cy="1264852"/>
          </a:xfrm>
          <a:prstGeom prst="rect">
            <a:avLst/>
          </a:prstGeom>
          <a:noFill/>
        </p:spPr>
      </p:pic>
      <p:pic>
        <p:nvPicPr>
          <p:cNvPr id="5" name="Picture 2" descr="C:\Documents and Settings\Usuario\Mis documentos\DEPARTAMENTO DE EVANGELISMO AVCS\Visión un Millón\re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86987" y="5325115"/>
            <a:ext cx="1377501" cy="1344245"/>
          </a:xfrm>
          <a:prstGeom prst="rect">
            <a:avLst/>
          </a:prstGeom>
          <a:noFill/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NUESTRO DESAFÍO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s-ES" b="1" dirty="0" smtClean="0"/>
              <a:t>hacer discípulos</a:t>
            </a:r>
            <a:r>
              <a:rPr lang="es-ES" dirty="0" smtClean="0"/>
              <a:t> (</a:t>
            </a:r>
            <a:r>
              <a:rPr lang="es-ES" dirty="0" err="1" smtClean="0"/>
              <a:t>Mt.</a:t>
            </a:r>
            <a:r>
              <a:rPr lang="es-ES" dirty="0" smtClean="0"/>
              <a:t> 28:18-20).</a:t>
            </a:r>
          </a:p>
          <a:p>
            <a:pPr marL="514350" indent="-514350">
              <a:buFont typeface="+mj-lt"/>
              <a:buAutoNum type="arabicPeriod"/>
            </a:pPr>
            <a:r>
              <a:rPr lang="es-ES" b="1" dirty="0" smtClean="0"/>
              <a:t>Educar y movilizar </a:t>
            </a:r>
            <a:r>
              <a:rPr lang="es-ES" dirty="0" smtClean="0"/>
              <a:t>"Cada verdadero discípulo nace en el reino de Dios como misionero" (DTG 166).</a:t>
            </a:r>
          </a:p>
          <a:p>
            <a:pPr marL="514350" indent="-514350">
              <a:buFont typeface="+mj-lt"/>
              <a:buAutoNum type="arabicPeriod"/>
            </a:pPr>
            <a:r>
              <a:rPr lang="es-ES" b="1" dirty="0" smtClean="0"/>
              <a:t>Utilizar eficazmente estrategias diversificadas y contextualizadas para evangelizar</a:t>
            </a:r>
            <a:endParaRPr lang="es-ES" dirty="0" smtClean="0"/>
          </a:p>
        </p:txBody>
      </p:sp>
      <p:pic>
        <p:nvPicPr>
          <p:cNvPr id="4" name="Picture 3" descr="C:\Documents and Settings\Usuario\Mis documentos\Mis imágenes\LOGOS\Iasd03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466004"/>
            <a:ext cx="864096" cy="8747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Documents and Settings\Usuario\Mis documentos\DEPARTAMENTO DE EVANGELISMO AVCS\Visión un Millón\logo mano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496" y="5548524"/>
            <a:ext cx="1296144" cy="1264852"/>
          </a:xfrm>
          <a:prstGeom prst="rect">
            <a:avLst/>
          </a:prstGeom>
          <a:noFill/>
        </p:spPr>
      </p:pic>
      <p:pic>
        <p:nvPicPr>
          <p:cNvPr id="5" name="Picture 2" descr="C:\Documents and Settings\Usuario\Mis documentos\DEPARTAMENTO DE EVANGELISMO AVCS\Visión un Millón\re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58995" y="5325115"/>
            <a:ext cx="1377501" cy="1344245"/>
          </a:xfrm>
          <a:prstGeom prst="rect">
            <a:avLst/>
          </a:prstGeom>
          <a:noFill/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NUESTRO DESAFÍO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4"/>
            </a:pPr>
            <a:r>
              <a:rPr lang="es-ES" b="1" dirty="0" smtClean="0"/>
              <a:t>Crear y proveer materiales, equipos y recursos relevantes</a:t>
            </a:r>
            <a:r>
              <a:rPr lang="es-ES" dirty="0" smtClean="0"/>
              <a:t>,</a:t>
            </a:r>
          </a:p>
          <a:p>
            <a:pPr marL="514350" indent="-514350">
              <a:buFont typeface="+mj-lt"/>
              <a:buAutoNum type="arabicPeriod" startAt="4"/>
            </a:pPr>
            <a:r>
              <a:rPr lang="es-ES" b="1" dirty="0" smtClean="0"/>
              <a:t>La ganancia de las almas debe ser planificada</a:t>
            </a:r>
            <a:endParaRPr lang="es-ES" dirty="0" smtClean="0"/>
          </a:p>
          <a:p>
            <a:pPr marL="514350" indent="-514350">
              <a:buFont typeface="+mj-lt"/>
              <a:buAutoNum type="arabicPeriod" startAt="4"/>
            </a:pPr>
            <a:r>
              <a:rPr lang="es-ES" b="1" dirty="0" smtClean="0"/>
              <a:t>Reclutar, instruir y enviar</a:t>
            </a:r>
            <a:r>
              <a:rPr lang="es-ES" dirty="0" smtClean="0"/>
              <a:t> pastores y laicos a cumplir con eficacia la comisión evangélica.</a:t>
            </a:r>
            <a:endParaRPr lang="es-ES" dirty="0"/>
          </a:p>
        </p:txBody>
      </p:sp>
      <p:pic>
        <p:nvPicPr>
          <p:cNvPr id="4" name="Picture 3" descr="C:\Documents and Settings\Usuario\Mis documentos\Mis imágenes\LOGOS\Iasd03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466004"/>
            <a:ext cx="864096" cy="8747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Documents and Settings\Usuario\Mis documentos\DEPARTAMENTO DE EVANGELISMO AVCS\Visión un Millón\logo mano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2" y="5664610"/>
            <a:ext cx="1296144" cy="1264852"/>
          </a:xfrm>
          <a:prstGeom prst="rect">
            <a:avLst/>
          </a:prstGeom>
          <a:noFill/>
        </p:spPr>
      </p:pic>
      <p:pic>
        <p:nvPicPr>
          <p:cNvPr id="5" name="Picture 2" descr="C:\Documents and Settings\Usuario\Mis documentos\DEPARTAMENTO DE EVANGELISMO AVCS\Visión un Millón\re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66531" y="5429264"/>
            <a:ext cx="1377501" cy="1344245"/>
          </a:xfrm>
          <a:prstGeom prst="rect">
            <a:avLst/>
          </a:prstGeom>
          <a:noFill/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¿Qué es Visión un Millón?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04337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ES" dirty="0" smtClean="0"/>
              <a:t>Es un Programa que:</a:t>
            </a:r>
          </a:p>
          <a:p>
            <a:r>
              <a:rPr lang="es-ES" b="1" dirty="0" smtClean="0"/>
              <a:t>Recluta, instruye y desafía </a:t>
            </a:r>
            <a:r>
              <a:rPr lang="es-ES" dirty="0" smtClean="0"/>
              <a:t>por los menos un millón de adventistas  de la DIA a convertirse en </a:t>
            </a:r>
            <a:r>
              <a:rPr lang="es-ES" b="1" dirty="0" smtClean="0"/>
              <a:t>discípulos fervientes</a:t>
            </a:r>
            <a:r>
              <a:rPr lang="es-ES" dirty="0" smtClean="0"/>
              <a:t>, involucrados activamente en </a:t>
            </a:r>
            <a:r>
              <a:rPr lang="es-ES" b="1" dirty="0" smtClean="0"/>
              <a:t>Grupos Pequeños</a:t>
            </a:r>
            <a:r>
              <a:rPr lang="es-ES" dirty="0" smtClean="0"/>
              <a:t> y otros diversos </a:t>
            </a:r>
            <a:r>
              <a:rPr lang="es-ES" b="1" dirty="0" smtClean="0"/>
              <a:t>ministerios.</a:t>
            </a:r>
          </a:p>
          <a:p>
            <a:endParaRPr lang="es-ES" dirty="0" smtClean="0"/>
          </a:p>
        </p:txBody>
      </p:sp>
      <p:pic>
        <p:nvPicPr>
          <p:cNvPr id="4" name="Picture 3" descr="C:\Documents and Settings\Usuario\Mis documentos\Mis imágenes\LOGOS\Iasd03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466004"/>
            <a:ext cx="864096" cy="8747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Usuario\Mis documentos\DEPARTAMENTO DE EVANGELISMO AVCS\Visión un Millón\re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14709" y="5643578"/>
            <a:ext cx="1157885" cy="1129931"/>
          </a:xfrm>
          <a:prstGeom prst="rect">
            <a:avLst/>
          </a:prstGeom>
          <a:noFill/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2571744"/>
            <a:ext cx="8229600" cy="1143000"/>
          </a:xfrm>
        </p:spPr>
        <p:txBody>
          <a:bodyPr>
            <a:normAutofit/>
          </a:bodyPr>
          <a:lstStyle/>
          <a:p>
            <a:r>
              <a:rPr lang="es-ES" sz="6600" b="1" dirty="0" smtClean="0"/>
              <a:t>¿Cómo hacerlo?</a:t>
            </a:r>
            <a:endParaRPr lang="es-ES" sz="6600" b="1" dirty="0"/>
          </a:p>
        </p:txBody>
      </p:sp>
      <p:pic>
        <p:nvPicPr>
          <p:cNvPr id="4" name="Picture 3" descr="C:\Documents and Settings\Usuario\Mis documentos\Mis imágenes\LOGOS\Iasd03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260648"/>
            <a:ext cx="864096" cy="874764"/>
          </a:xfrm>
          <a:prstGeom prst="rect">
            <a:avLst/>
          </a:prstGeom>
          <a:noFill/>
        </p:spPr>
      </p:pic>
      <p:pic>
        <p:nvPicPr>
          <p:cNvPr id="7" name="Picture 2" descr="C:\Documents and Settings\Usuario\Mis documentos\DEPARTAMENTO DE EVANGELISMO AVCS\Visión un Millón\logo manos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5476516"/>
            <a:ext cx="1296144" cy="12648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500034" y="207167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ES" sz="6600" b="1" dirty="0" smtClean="0"/>
              <a:t>Organizar la Escuela de Capacitación Laica</a:t>
            </a:r>
            <a:endParaRPr lang="es-ES" sz="6600" b="1" dirty="0"/>
          </a:p>
        </p:txBody>
      </p:sp>
      <p:sp>
        <p:nvSpPr>
          <p:cNvPr id="5" name="4 Rectángulo"/>
          <p:cNvSpPr/>
          <p:nvPr/>
        </p:nvSpPr>
        <p:spPr>
          <a:xfrm>
            <a:off x="1074849" y="3714752"/>
            <a:ext cx="7069051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“Instituto Internacional de </a:t>
            </a:r>
          </a:p>
          <a:p>
            <a:pPr algn="ctr"/>
            <a:r>
              <a:rPr lang="es-ES" sz="4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Ministerios Cristianos”</a:t>
            </a:r>
          </a:p>
        </p:txBody>
      </p:sp>
      <p:pic>
        <p:nvPicPr>
          <p:cNvPr id="6" name="Picture 3" descr="C:\Documents and Settings\Usuario\Mis documentos\Mis imágenes\LOGOS\Iasd03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864096" cy="874764"/>
          </a:xfrm>
          <a:prstGeom prst="rect">
            <a:avLst/>
          </a:prstGeom>
          <a:noFill/>
        </p:spPr>
      </p:pic>
      <p:pic>
        <p:nvPicPr>
          <p:cNvPr id="7" name="Picture 2" descr="C:\Documents and Settings\Usuario\Mis documentos\DEPARTAMENTO DE EVANGELISMO AVCS\Visión un Millón\logo mano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5476516"/>
            <a:ext cx="1296144" cy="1264852"/>
          </a:xfrm>
          <a:prstGeom prst="rect">
            <a:avLst/>
          </a:prstGeom>
          <a:noFill/>
        </p:spPr>
      </p:pic>
      <p:pic>
        <p:nvPicPr>
          <p:cNvPr id="8" name="Picture 2" descr="C:\Documents and Settings\Usuario\Mis documentos\DEPARTAMENTO DE EVANGELISMO AVCS\Visión un Millón\re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14709" y="5643578"/>
            <a:ext cx="1157885" cy="11299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57290" y="274638"/>
            <a:ext cx="6758006" cy="1143000"/>
          </a:xfrm>
        </p:spPr>
        <p:txBody>
          <a:bodyPr>
            <a:normAutofit fontScale="90000"/>
          </a:bodyPr>
          <a:lstStyle/>
          <a:p>
            <a:r>
              <a:rPr lang="es-VE" dirty="0" smtClean="0"/>
              <a:t>Directrices para el Programa de Visión un Millón</a:t>
            </a:r>
            <a:endParaRPr lang="es-V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s-VE" dirty="0" smtClean="0"/>
              <a:t>Los 12 seminarios de la DIA.</a:t>
            </a:r>
          </a:p>
          <a:p>
            <a:pPr marL="514350" indent="-514350">
              <a:buFont typeface="+mj-lt"/>
              <a:buAutoNum type="arabicPeriod"/>
            </a:pPr>
            <a:r>
              <a:rPr lang="es-VE" dirty="0" smtClean="0"/>
              <a:t>Discípulos Modernos.</a:t>
            </a:r>
          </a:p>
          <a:p>
            <a:pPr marL="514350" indent="-514350">
              <a:buFont typeface="+mj-lt"/>
              <a:buAutoNum type="arabicPeriod"/>
            </a:pPr>
            <a:r>
              <a:rPr lang="es-VE" dirty="0" smtClean="0"/>
              <a:t>Discípulos de Elías.</a:t>
            </a:r>
          </a:p>
          <a:p>
            <a:pPr marL="514350" indent="-514350">
              <a:buFont typeface="+mj-lt"/>
              <a:buAutoNum type="arabicPeriod"/>
            </a:pPr>
            <a:r>
              <a:rPr lang="es-VE" dirty="0" smtClean="0"/>
              <a:t>Ministerio de la Mujer. </a:t>
            </a:r>
          </a:p>
          <a:p>
            <a:pPr marL="514350" indent="-514350">
              <a:buFont typeface="+mj-lt"/>
              <a:buAutoNum type="arabicPeriod"/>
            </a:pPr>
            <a:r>
              <a:rPr lang="es-VE" dirty="0" smtClean="0"/>
              <a:t>Ministerio Infantil.</a:t>
            </a:r>
          </a:p>
          <a:p>
            <a:pPr marL="514350" indent="-514350">
              <a:buFont typeface="+mj-lt"/>
              <a:buAutoNum type="arabicPeriod"/>
            </a:pPr>
            <a:r>
              <a:rPr lang="es-VE" dirty="0" smtClean="0"/>
              <a:t>Ancianos y SEDA.</a:t>
            </a:r>
          </a:p>
          <a:p>
            <a:pPr marL="514350" indent="-514350">
              <a:buFont typeface="+mj-lt"/>
              <a:buAutoNum type="arabicPeriod"/>
            </a:pPr>
            <a:r>
              <a:rPr lang="es-VE" dirty="0" smtClean="0"/>
              <a:t>Relanzamientos Grupos Pequeños.</a:t>
            </a:r>
            <a:endParaRPr lang="es-VE" dirty="0"/>
          </a:p>
        </p:txBody>
      </p:sp>
      <p:pic>
        <p:nvPicPr>
          <p:cNvPr id="4" name="Picture 2" descr="D:\DEPARTAMENTO DE EVANGELISMO AVCS\Visión un Millón\logo mano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749487"/>
            <a:ext cx="1135937" cy="1108513"/>
          </a:xfrm>
          <a:prstGeom prst="rect">
            <a:avLst/>
          </a:prstGeom>
          <a:noFill/>
        </p:spPr>
      </p:pic>
      <p:pic>
        <p:nvPicPr>
          <p:cNvPr id="5" name="Picture 3" descr="C:\Documents and Settings\Usuario\Mis documentos\Mis imágenes\LOGOS\Iasd03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60648"/>
            <a:ext cx="864096" cy="874764"/>
          </a:xfrm>
          <a:prstGeom prst="rect">
            <a:avLst/>
          </a:prstGeom>
          <a:noFill/>
        </p:spPr>
      </p:pic>
      <p:pic>
        <p:nvPicPr>
          <p:cNvPr id="6" name="Picture 2" descr="C:\Documents and Settings\Usuario\Mis documentos\DEPARTAMENTO DE EVANGELISMO AVCS\Visión un Millón\re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14709" y="5643578"/>
            <a:ext cx="1157885" cy="11299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VE" dirty="0" smtClean="0"/>
              <a:t>Resumen </a:t>
            </a:r>
            <a:endParaRPr lang="es-V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57224" y="1357298"/>
            <a:ext cx="7929618" cy="4686320"/>
          </a:xfrm>
        </p:spPr>
        <p:txBody>
          <a:bodyPr>
            <a:normAutofit fontScale="8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s-VE" dirty="0" smtClean="0"/>
              <a:t>Visión un Millón “Un Estilo de Vida” = </a:t>
            </a:r>
            <a:r>
              <a:rPr lang="es-VE" b="1" dirty="0" smtClean="0"/>
              <a:t>Sábados en la mañana.</a:t>
            </a:r>
          </a:p>
          <a:p>
            <a:pPr marL="514350" indent="-514350">
              <a:buFont typeface="+mj-lt"/>
              <a:buAutoNum type="arabicPeriod"/>
            </a:pPr>
            <a:r>
              <a:rPr lang="es-VE" dirty="0" smtClean="0"/>
              <a:t>Discípulos Modernos = </a:t>
            </a:r>
            <a:r>
              <a:rPr lang="es-VE" b="1" dirty="0" smtClean="0"/>
              <a:t>Miércoles de noche.</a:t>
            </a:r>
          </a:p>
          <a:p>
            <a:pPr marL="514350" indent="-514350">
              <a:buFont typeface="+mj-lt"/>
              <a:buAutoNum type="arabicPeriod"/>
            </a:pPr>
            <a:r>
              <a:rPr lang="es-VE" dirty="0" smtClean="0"/>
              <a:t>Discípulos de Elías = </a:t>
            </a:r>
            <a:r>
              <a:rPr lang="es-VE" b="1" dirty="0" smtClean="0"/>
              <a:t>sábados de tarde (SJA) </a:t>
            </a:r>
            <a:r>
              <a:rPr lang="es-VE" dirty="0" smtClean="0"/>
              <a:t>o domingo.</a:t>
            </a:r>
          </a:p>
          <a:p>
            <a:pPr marL="514350" indent="-514350">
              <a:buFont typeface="+mj-lt"/>
              <a:buAutoNum type="arabicPeriod"/>
            </a:pPr>
            <a:r>
              <a:rPr lang="es-VE" dirty="0" smtClean="0"/>
              <a:t>Ministerio de la Mujer y Ministerio Infantil </a:t>
            </a:r>
            <a:r>
              <a:rPr lang="es-VE" b="1" dirty="0" smtClean="0"/>
              <a:t>= días especiales para tal fin.</a:t>
            </a:r>
          </a:p>
          <a:p>
            <a:pPr marL="514350" indent="-514350">
              <a:buFont typeface="+mj-lt"/>
              <a:buAutoNum type="arabicPeriod"/>
            </a:pPr>
            <a:r>
              <a:rPr lang="es-VE" dirty="0" smtClean="0"/>
              <a:t>Ancianos y líderes de junta (distrital) = </a:t>
            </a:r>
            <a:r>
              <a:rPr lang="es-VE" b="1" dirty="0" smtClean="0"/>
              <a:t>por lo menos una vez al mes.</a:t>
            </a:r>
          </a:p>
          <a:p>
            <a:pPr marL="514350" indent="-514350">
              <a:buFont typeface="+mj-lt"/>
              <a:buAutoNum type="arabicPeriod"/>
            </a:pPr>
            <a:r>
              <a:rPr lang="es-VE" dirty="0" smtClean="0"/>
              <a:t>Grupos Pequeños:</a:t>
            </a:r>
          </a:p>
          <a:p>
            <a:pPr marL="514350" indent="-514350">
              <a:buFont typeface="Wingdings" pitchFamily="2" charset="2"/>
              <a:buChar char="q"/>
            </a:pPr>
            <a:r>
              <a:rPr lang="es-VE" dirty="0" smtClean="0"/>
              <a:t>Para la Iglesias = </a:t>
            </a:r>
            <a:r>
              <a:rPr lang="es-VE" b="1" dirty="0" smtClean="0"/>
              <a:t>Sábado en la mañana</a:t>
            </a:r>
            <a:r>
              <a:rPr lang="es-VE" b="1" dirty="0" smtClean="0"/>
              <a:t>.</a:t>
            </a:r>
            <a:endParaRPr lang="es-VE" dirty="0" smtClean="0"/>
          </a:p>
          <a:p>
            <a:pPr marL="514350" indent="-514350">
              <a:buFont typeface="Wingdings" pitchFamily="2" charset="2"/>
              <a:buChar char="q"/>
            </a:pPr>
            <a:r>
              <a:rPr lang="es-VE" dirty="0" smtClean="0"/>
              <a:t>Líderes de G.P. = </a:t>
            </a:r>
            <a:r>
              <a:rPr lang="es-VE" b="1" dirty="0" smtClean="0"/>
              <a:t>una vez a la semana.</a:t>
            </a:r>
          </a:p>
        </p:txBody>
      </p:sp>
      <p:pic>
        <p:nvPicPr>
          <p:cNvPr id="5" name="Picture 2" descr="D:\DEPARTAMENTO DE EVANGELISMO AVCS\Visión un Millón\logo mano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749487"/>
            <a:ext cx="1135937" cy="1108513"/>
          </a:xfrm>
          <a:prstGeom prst="rect">
            <a:avLst/>
          </a:prstGeom>
          <a:noFill/>
        </p:spPr>
      </p:pic>
      <p:pic>
        <p:nvPicPr>
          <p:cNvPr id="6" name="Picture 3" descr="C:\Documents and Settings\Usuario\Mis documentos\Mis imágenes\LOGOS\Iasd03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60648"/>
            <a:ext cx="864096" cy="874764"/>
          </a:xfrm>
          <a:prstGeom prst="rect">
            <a:avLst/>
          </a:prstGeom>
          <a:noFill/>
        </p:spPr>
      </p:pic>
      <p:pic>
        <p:nvPicPr>
          <p:cNvPr id="7" name="Picture 2" descr="C:\Documents and Settings\Usuario\Mis documentos\DEPARTAMENTO DE EVANGELISMO AVCS\Visión un Millón\re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14709" y="5643578"/>
            <a:ext cx="1157885" cy="11299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VE" dirty="0" smtClean="0"/>
              <a:t>Objetivo Final</a:t>
            </a:r>
            <a:endParaRPr lang="es-V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331929"/>
            <a:ext cx="8229600" cy="4525963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s-VE" dirty="0" smtClean="0"/>
              <a:t>Todos tienen que estar incluido en el Instituto Internacional de Ministerios Cristianos.</a:t>
            </a:r>
          </a:p>
          <a:p>
            <a:pPr marL="514350" indent="-514350">
              <a:buFont typeface="+mj-lt"/>
              <a:buAutoNum type="arabicPeriod"/>
            </a:pPr>
            <a:r>
              <a:rPr lang="es-VE" dirty="0" smtClean="0"/>
              <a:t>Toda persona que tenga un don debe tener: </a:t>
            </a:r>
            <a:endParaRPr lang="es-VE" dirty="0" smtClean="0"/>
          </a:p>
          <a:p>
            <a:pPr marL="514350" indent="-514350"/>
            <a:r>
              <a:rPr lang="es-VE" dirty="0" smtClean="0"/>
              <a:t>Ministerio</a:t>
            </a:r>
            <a:r>
              <a:rPr lang="es-VE" dirty="0" smtClean="0"/>
              <a:t>.  </a:t>
            </a:r>
          </a:p>
          <a:p>
            <a:pPr marL="514350" indent="-514350"/>
            <a:r>
              <a:rPr lang="es-VE" dirty="0" smtClean="0"/>
              <a:t>Estar en un grupo pequeño. </a:t>
            </a:r>
          </a:p>
          <a:p>
            <a:pPr marL="514350" indent="-514350"/>
            <a:r>
              <a:rPr lang="es-VE" dirty="0" smtClean="0"/>
              <a:t>Tener una pareja misionera. </a:t>
            </a:r>
            <a:endParaRPr lang="es-VE" dirty="0"/>
          </a:p>
        </p:txBody>
      </p:sp>
      <p:pic>
        <p:nvPicPr>
          <p:cNvPr id="4" name="Picture 3" descr="C:\Documents and Settings\Usuario\Mis documentos\Mis imágenes\LOGOS\Iasd03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864096" cy="874764"/>
          </a:xfrm>
          <a:prstGeom prst="rect">
            <a:avLst/>
          </a:prstGeom>
          <a:noFill/>
        </p:spPr>
      </p:pic>
      <p:pic>
        <p:nvPicPr>
          <p:cNvPr id="5" name="Picture 2" descr="D:\DEPARTAMENTO DE EVANGELISMO AVCS\Visión un Millón\logo mano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749487"/>
            <a:ext cx="1135937" cy="1108513"/>
          </a:xfrm>
          <a:prstGeom prst="rect">
            <a:avLst/>
          </a:prstGeom>
          <a:noFill/>
        </p:spPr>
      </p:pic>
      <p:pic>
        <p:nvPicPr>
          <p:cNvPr id="6" name="Picture 2" descr="C:\Documents and Settings\Usuario\Mis documentos\DEPARTAMENTO DE EVANGELISMO AVCS\Visión un Millón\re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14709" y="5643578"/>
            <a:ext cx="1157885" cy="11299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457200" y="2996952"/>
            <a:ext cx="8229600" cy="825500"/>
          </a:xfrm>
          <a:prstGeom prst="rect">
            <a:avLst/>
          </a:prstGeom>
        </p:spPr>
        <p:txBody>
          <a:bodyPr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VE" sz="7200" b="1" i="0" u="none" strike="noStrike" kern="0" cap="none" spc="0" normalizeH="0" baseline="0" noProof="0" dirty="0" smtClean="0">
                <a:ln/>
                <a:solidFill>
                  <a:srgbClr val="C00000"/>
                </a:solidFill>
                <a:effectLst/>
                <a:uLnTx/>
                <a:uFillTx/>
                <a:latin typeface="Ashby" pitchFamily="2" charset="0"/>
              </a:rPr>
              <a:t>¿Cuántos nos faltan por evangelizar?</a:t>
            </a:r>
            <a:endParaRPr kumimoji="0" lang="es-VE" sz="7200" b="1" i="0" u="none" strike="noStrike" kern="0" cap="none" spc="0" normalizeH="0" baseline="0" noProof="0" dirty="0">
              <a:ln/>
              <a:solidFill>
                <a:srgbClr val="C00000"/>
              </a:solidFill>
              <a:effectLst/>
              <a:uLnTx/>
              <a:uFillTx/>
              <a:latin typeface="Ashby" pitchFamily="2" charset="0"/>
            </a:endParaRPr>
          </a:p>
        </p:txBody>
      </p:sp>
      <p:pic>
        <p:nvPicPr>
          <p:cNvPr id="5" name="Picture 3" descr="C:\Documents and Settings\Usuario\Mis documentos\Mis imágenes\LOGOS\Iasd03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864096" cy="874764"/>
          </a:xfrm>
          <a:prstGeom prst="rect">
            <a:avLst/>
          </a:prstGeom>
          <a:noFill/>
        </p:spPr>
      </p:pic>
      <p:pic>
        <p:nvPicPr>
          <p:cNvPr id="6" name="Picture 2" descr="C:\Documents and Settings\Usuario\Mis documentos\DEPARTAMENTO DE EVANGELISMO AVCS\Visión un Millón\re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95093" y="5442341"/>
            <a:ext cx="1377501" cy="1344245"/>
          </a:xfrm>
          <a:prstGeom prst="rect">
            <a:avLst/>
          </a:prstGeom>
          <a:noFill/>
        </p:spPr>
      </p:pic>
      <p:sp>
        <p:nvSpPr>
          <p:cNvPr id="7" name="6 Rectángulo"/>
          <p:cNvSpPr/>
          <p:nvPr/>
        </p:nvSpPr>
        <p:spPr>
          <a:xfrm>
            <a:off x="2387528" y="5580529"/>
            <a:ext cx="448872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28.000.000 de habitantes</a:t>
            </a:r>
            <a:endParaRPr lang="es-ES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8" name="Picture 2" descr="D:\DEPARTAMENTO DE EVANGELISMO AVCS\Visión un Millón\logo manos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749487"/>
            <a:ext cx="1135937" cy="11085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457200" y="2708920"/>
            <a:ext cx="8229600" cy="825500"/>
          </a:xfrm>
        </p:spPr>
        <p:txBody>
          <a:bodyPr>
            <a:noAutofit/>
          </a:bodyPr>
          <a:lstStyle/>
          <a:p>
            <a:pPr algn="ctr"/>
            <a:r>
              <a:rPr lang="es-VE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shby" pitchFamily="2" charset="0"/>
              </a:rPr>
              <a:t>¿Cuál es nuestro mayor problema al querer evangelizar?</a:t>
            </a:r>
            <a:endParaRPr lang="es-VE" sz="6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shby" pitchFamily="2" charset="0"/>
            </a:endParaRPr>
          </a:p>
        </p:txBody>
      </p:sp>
      <p:pic>
        <p:nvPicPr>
          <p:cNvPr id="5" name="Picture 3" descr="C:\Documents and Settings\Usuario\Mis documentos\Mis imágenes\LOGOS\Iasd03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864096" cy="874764"/>
          </a:xfrm>
          <a:prstGeom prst="rect">
            <a:avLst/>
          </a:prstGeom>
          <a:noFill/>
        </p:spPr>
      </p:pic>
      <p:pic>
        <p:nvPicPr>
          <p:cNvPr id="6" name="Picture 2" descr="C:\Documents and Settings\Usuario\Mis documentos\DEPARTAMENTO DE EVANGELISMO AVCS\Visión un Millón\re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72" y="5442341"/>
            <a:ext cx="1377501" cy="1344245"/>
          </a:xfrm>
          <a:prstGeom prst="rect">
            <a:avLst/>
          </a:prstGeom>
          <a:noFill/>
        </p:spPr>
      </p:pic>
      <p:sp>
        <p:nvSpPr>
          <p:cNvPr id="7" name="6 Rectángulo"/>
          <p:cNvSpPr/>
          <p:nvPr/>
        </p:nvSpPr>
        <p:spPr>
          <a:xfrm>
            <a:off x="1840173" y="5139189"/>
            <a:ext cx="4894289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VE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shby" pitchFamily="2" charset="0"/>
              </a:rPr>
              <a:t>La cantidad </a:t>
            </a:r>
            <a:r>
              <a:rPr lang="es-VE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shby" pitchFamily="2" charset="0"/>
              </a:rPr>
              <a:t>de feligresía </a:t>
            </a:r>
          </a:p>
          <a:p>
            <a:pPr algn="ctr"/>
            <a:r>
              <a:rPr lang="es-VE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shby" pitchFamily="2" charset="0"/>
              </a:rPr>
              <a:t>activa y </a:t>
            </a:r>
            <a:r>
              <a:rPr lang="es-VE" sz="28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shby" pitchFamily="2" charset="0"/>
              </a:rPr>
              <a:t>discipulada</a:t>
            </a:r>
            <a:endParaRPr lang="es-ES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8" name="Picture 2" descr="D:\DEPARTAMENTO DE EVANGELISMO AVCS\Visión un Millón\logo manos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749487"/>
            <a:ext cx="1135937" cy="11085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539552" y="2924944"/>
            <a:ext cx="7848872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VE" sz="88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shby Extra Bold" pitchFamily="2" charset="0"/>
                <a:ea typeface="+mj-ea"/>
                <a:cs typeface="+mj-cs"/>
              </a:rPr>
              <a:t>DUPLICAR LO </a:t>
            </a:r>
            <a:r>
              <a:rPr kumimoji="0" lang="es-VE" sz="8800" b="1" i="0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LnTx/>
                <a:uFillTx/>
                <a:latin typeface="Ashby Extra Bold" pitchFamily="2" charset="0"/>
                <a:ea typeface="+mj-ea"/>
                <a:cs typeface="+mj-cs"/>
              </a:rPr>
              <a:t>ALCANZADO</a:t>
            </a:r>
            <a:r>
              <a:rPr kumimoji="0" lang="es-VE" sz="88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shby Extra Bold" pitchFamily="2" charset="0"/>
                <a:ea typeface="+mj-ea"/>
                <a:cs typeface="+mj-cs"/>
              </a:rPr>
              <a:t> </a:t>
            </a:r>
            <a:endParaRPr kumimoji="0" lang="es-VE" sz="8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shby Extra Bold" pitchFamily="2" charset="0"/>
              <a:ea typeface="+mj-ea"/>
              <a:cs typeface="+mj-cs"/>
            </a:endParaRPr>
          </a:p>
        </p:txBody>
      </p:sp>
      <p:pic>
        <p:nvPicPr>
          <p:cNvPr id="5" name="Picture 3" descr="C:\Documents and Settings\Usuario\Mis documentos\Mis imágenes\LOGOS\Iasd03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864096" cy="874764"/>
          </a:xfrm>
          <a:prstGeom prst="rect">
            <a:avLst/>
          </a:prstGeom>
          <a:noFill/>
        </p:spPr>
      </p:pic>
      <p:pic>
        <p:nvPicPr>
          <p:cNvPr id="6" name="Picture 2" descr="C:\Documents and Settings\Usuario\Mis documentos\DEPARTAMENTO DE EVANGELISMO AVCS\Visión un Millón\re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72" y="5513779"/>
            <a:ext cx="1377501" cy="1344245"/>
          </a:xfrm>
          <a:prstGeom prst="rect">
            <a:avLst/>
          </a:prstGeom>
          <a:noFill/>
        </p:spPr>
      </p:pic>
      <p:pic>
        <p:nvPicPr>
          <p:cNvPr id="7" name="Picture 2" descr="D:\DEPARTAMENTO DE EVANGELISMO AVCS\Visión un Millón\logo manos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749487"/>
            <a:ext cx="1135937" cy="11085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457200" y="3256136"/>
            <a:ext cx="8229600" cy="8255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VE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shby" pitchFamily="2" charset="0"/>
                <a:ea typeface="+mj-ea"/>
                <a:cs typeface="+mj-cs"/>
              </a:rPr>
              <a:t>¿Qué es lo primero que debemos duplicar?</a:t>
            </a:r>
            <a:endParaRPr kumimoji="0" lang="es-VE" sz="66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shby" pitchFamily="2" charset="0"/>
              <a:ea typeface="+mj-ea"/>
              <a:cs typeface="+mj-cs"/>
            </a:endParaRPr>
          </a:p>
        </p:txBody>
      </p:sp>
      <p:pic>
        <p:nvPicPr>
          <p:cNvPr id="5" name="Picture 3" descr="C:\Documents and Settings\Usuario\Mis documentos\Mis imágenes\LOGOS\Iasd03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864096" cy="874764"/>
          </a:xfrm>
          <a:prstGeom prst="rect">
            <a:avLst/>
          </a:prstGeom>
          <a:noFill/>
        </p:spPr>
      </p:pic>
      <p:pic>
        <p:nvPicPr>
          <p:cNvPr id="6" name="Picture 2" descr="C:\Documents and Settings\Usuario\Mis documentos\DEPARTAMENTO DE EVANGELISMO AVCS\Visión un Millón\re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95093" y="5442341"/>
            <a:ext cx="1377501" cy="1344245"/>
          </a:xfrm>
          <a:prstGeom prst="rect">
            <a:avLst/>
          </a:prstGeom>
          <a:noFill/>
        </p:spPr>
      </p:pic>
      <p:pic>
        <p:nvPicPr>
          <p:cNvPr id="7" name="Picture 2" descr="D:\DEPARTAMENTO DE EVANGELISMO AVCS\Visión un Millón\logo manos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749487"/>
            <a:ext cx="1135937" cy="11085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2 Marcador de contenido"/>
          <p:cNvSpPr txBox="1">
            <a:spLocks/>
          </p:cNvSpPr>
          <p:nvPr/>
        </p:nvSpPr>
        <p:spPr>
          <a:xfrm>
            <a:off x="457200" y="2028844"/>
            <a:ext cx="82296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VE" sz="8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shby" pitchFamily="2" charset="0"/>
                <a:ea typeface="+mn-ea"/>
                <a:cs typeface="+mn-cs"/>
              </a:rPr>
              <a:t>Duplicar la Feligresía Activa.</a:t>
            </a:r>
            <a:endParaRPr kumimoji="0" lang="es-VE" sz="88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Ashby" pitchFamily="2" charset="0"/>
              <a:ea typeface="+mn-ea"/>
              <a:cs typeface="+mn-cs"/>
            </a:endParaRPr>
          </a:p>
        </p:txBody>
      </p:sp>
      <p:pic>
        <p:nvPicPr>
          <p:cNvPr id="5" name="Picture 3" descr="C:\Documents and Settings\Usuario\Mis documentos\Mis imágenes\LOGOS\Iasd03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864096" cy="874764"/>
          </a:xfrm>
          <a:prstGeom prst="rect">
            <a:avLst/>
          </a:prstGeom>
          <a:noFill/>
        </p:spPr>
      </p:pic>
      <p:pic>
        <p:nvPicPr>
          <p:cNvPr id="6" name="Picture 2" descr="C:\Documents and Settings\Usuario\Mis documentos\DEPARTAMENTO DE EVANGELISMO AVCS\Visión un Millón\re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66531" y="5513779"/>
            <a:ext cx="1377501" cy="1344245"/>
          </a:xfrm>
          <a:prstGeom prst="rect">
            <a:avLst/>
          </a:prstGeom>
          <a:noFill/>
        </p:spPr>
      </p:pic>
      <p:pic>
        <p:nvPicPr>
          <p:cNvPr id="7" name="Picture 2" descr="D:\DEPARTAMENTO DE EVANGELISMO AVCS\Visión un Millón\logo manos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749487"/>
            <a:ext cx="1135937" cy="11085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518864" y="2960690"/>
            <a:ext cx="8229600" cy="825500"/>
          </a:xfrm>
        </p:spPr>
        <p:txBody>
          <a:bodyPr>
            <a:noAutofit/>
          </a:bodyPr>
          <a:lstStyle/>
          <a:p>
            <a:pPr algn="ctr"/>
            <a:r>
              <a:rPr lang="es-VE" sz="6600" b="1" dirty="0" smtClean="0">
                <a:solidFill>
                  <a:srgbClr val="C00000"/>
                </a:solidFill>
                <a:latin typeface="Ashby" pitchFamily="2" charset="0"/>
              </a:rPr>
              <a:t>Cada miembro de Iglesia un discípulo, cada discípulo con un ministerio y una pareja misionera, involucrado en un grupo pequeño</a:t>
            </a:r>
            <a:endParaRPr lang="es-VE" sz="6600" b="1" dirty="0">
              <a:solidFill>
                <a:srgbClr val="C00000"/>
              </a:solidFill>
              <a:latin typeface="Ashby" pitchFamily="2" charset="0"/>
            </a:endParaRPr>
          </a:p>
        </p:txBody>
      </p:sp>
      <p:pic>
        <p:nvPicPr>
          <p:cNvPr id="6" name="Picture 3" descr="C:\Documents and Settings\Usuario\Mis documentos\Mis imágenes\LOGOS\Iasd03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864096" cy="874764"/>
          </a:xfrm>
          <a:prstGeom prst="rect">
            <a:avLst/>
          </a:prstGeom>
          <a:noFill/>
        </p:spPr>
      </p:pic>
      <p:pic>
        <p:nvPicPr>
          <p:cNvPr id="7" name="Picture 2" descr="C:\Documents and Settings\Usuario\Mis documentos\DEPARTAMENTO DE EVANGELISMO AVCS\Visión un Millón\re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66531" y="5513779"/>
            <a:ext cx="1377501" cy="1344245"/>
          </a:xfrm>
          <a:prstGeom prst="rect">
            <a:avLst/>
          </a:prstGeom>
          <a:noFill/>
        </p:spPr>
      </p:pic>
      <p:pic>
        <p:nvPicPr>
          <p:cNvPr id="8" name="Picture 2" descr="D:\DEPARTAMENTO DE EVANGELISMO AVCS\Visión un Millón\logo manos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749487"/>
            <a:ext cx="1135937" cy="11085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VE"/>
          </a:p>
        </p:txBody>
      </p:sp>
      <p:pic>
        <p:nvPicPr>
          <p:cNvPr id="4" name="Picture 2" descr="F:\AFICHES VISIÓN Y RED\Vision1millon_Afiche1-1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-27384"/>
            <a:ext cx="9144000" cy="68853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398601" y="2643182"/>
            <a:ext cx="6346802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PROGRAMA</a:t>
            </a:r>
          </a:p>
          <a:p>
            <a:pPr algn="ctr"/>
            <a:r>
              <a:rPr lang="es-E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“VISION UN MILLON”</a:t>
            </a:r>
            <a:endParaRPr lang="es-E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3" name="Picture 3" descr="C:\Documents and Settings\Usuario\Mis documentos\Mis imágenes\LOGOS\Iasd03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66004"/>
            <a:ext cx="864096" cy="874764"/>
          </a:xfrm>
          <a:prstGeom prst="rect">
            <a:avLst/>
          </a:prstGeom>
          <a:noFill/>
        </p:spPr>
      </p:pic>
      <p:pic>
        <p:nvPicPr>
          <p:cNvPr id="5" name="Picture 2" descr="C:\Documents and Settings\Usuario\Mis documentos\DEPARTAMENTO DE EVANGELISMO AVCS\Visión un Millón\re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14979" y="5181098"/>
            <a:ext cx="1377501" cy="1344245"/>
          </a:xfrm>
          <a:prstGeom prst="rect">
            <a:avLst/>
          </a:prstGeom>
          <a:noFill/>
        </p:spPr>
      </p:pic>
      <p:pic>
        <p:nvPicPr>
          <p:cNvPr id="6" name="Picture 2" descr="C:\Documents and Settings\Usuario\Mis documentos\DEPARTAMENTO DE EVANGELISMO AVCS\Visión un Millón\logo manos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5332500"/>
            <a:ext cx="1296144" cy="12648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416</TotalTime>
  <Words>379</Words>
  <Application>Microsoft Office PowerPoint</Application>
  <PresentationFormat>Presentación en pantalla (4:3)</PresentationFormat>
  <Paragraphs>55</Paragraphs>
  <Slides>17</Slides>
  <Notes>5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18" baseType="lpstr">
      <vt:lpstr>Tema de Office</vt:lpstr>
      <vt:lpstr>PROGRAMA VISIÓN UN MILLÓN</vt:lpstr>
      <vt:lpstr>¿Cuántos nos faltan por evangelizar?</vt:lpstr>
      <vt:lpstr>¿Cuál es nuestro mayor problema al querer evangelizar?</vt:lpstr>
      <vt:lpstr>Diapositiva 4</vt:lpstr>
      <vt:lpstr>Diapositiva 5</vt:lpstr>
      <vt:lpstr>Diapositiva 6</vt:lpstr>
      <vt:lpstr>Cada miembro de Iglesia un discípulo, cada discípulo con un ministerio y una pareja misionera, involucrado en un grupo pequeño</vt:lpstr>
      <vt:lpstr>Diapositiva 8</vt:lpstr>
      <vt:lpstr>Diapositiva 9</vt:lpstr>
      <vt:lpstr>NUESTRO DESAFÍO</vt:lpstr>
      <vt:lpstr>NUESTRO DESAFÍO</vt:lpstr>
      <vt:lpstr>¿Qué es Visión un Millón?</vt:lpstr>
      <vt:lpstr>¿Cómo hacerlo?</vt:lpstr>
      <vt:lpstr>Organizar la Escuela de Capacitación Laica</vt:lpstr>
      <vt:lpstr>Directrices para el Programa de Visión un Millón</vt:lpstr>
      <vt:lpstr>Resumen </vt:lpstr>
      <vt:lpstr>Objetivo Final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PROGRAMA VISION UN MILLÓN</dc:title>
  <dc:creator>David Sarmiento</dc:creator>
  <cp:lastModifiedBy>Luis</cp:lastModifiedBy>
  <cp:revision>39</cp:revision>
  <dcterms:created xsi:type="dcterms:W3CDTF">2011-09-22T16:41:08Z</dcterms:created>
  <dcterms:modified xsi:type="dcterms:W3CDTF">2011-10-15T14:07:47Z</dcterms:modified>
</cp:coreProperties>
</file>